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Noto Sans KR"/>
      <p:regular r:id="rId55"/>
      <p:bold r:id="rId56"/>
    </p:embeddedFont>
    <p:embeddedFont>
      <p:font typeface="Staatliches"/>
      <p:regular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Oswald"/>
      <p:regular r:id="rId62"/>
      <p:bold r:id="rId63"/>
    </p:embeddedFont>
    <p:embeddedFont>
      <p:font typeface="Roboto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179">
          <p15:clr>
            <a:srgbClr val="747775"/>
          </p15:clr>
        </p15:guide>
        <p15:guide id="2" pos="238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483426-4E64-4058-BED6-443E6A8349B1}">
  <a:tblStyle styleId="{91483426-4E64-4058-BED6-443E6A8349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4DC38B7-E45C-405D-BBA6-6FCC6C52524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79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swald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Mono-regular.fntdata"/><Relationship Id="rId63" Type="http://schemas.openxmlformats.org/officeDocument/2006/relationships/font" Target="fonts/Oswald-bold.fntdata"/><Relationship Id="rId22" Type="http://schemas.openxmlformats.org/officeDocument/2006/relationships/slide" Target="slides/slide16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RobotoMono-boldItalic.fntdata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regular.fntdata"/><Relationship Id="rId50" Type="http://schemas.openxmlformats.org/officeDocument/2006/relationships/slide" Target="slides/slide44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5.xml"/><Relationship Id="rId55" Type="http://schemas.openxmlformats.org/officeDocument/2006/relationships/font" Target="fonts/NotoSansKR-regular.fntdata"/><Relationship Id="rId10" Type="http://schemas.openxmlformats.org/officeDocument/2006/relationships/slide" Target="slides/slide4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57" Type="http://schemas.openxmlformats.org/officeDocument/2006/relationships/font" Target="fonts/Staatliches-regular.fntdata"/><Relationship Id="rId12" Type="http://schemas.openxmlformats.org/officeDocument/2006/relationships/slide" Target="slides/slide6.xml"/><Relationship Id="rId56" Type="http://schemas.openxmlformats.org/officeDocument/2006/relationships/font" Target="fonts/NotoSansKR-bold.fntdata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8e867b0d1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8e867b0d1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저희팀은 희토류 및 광물 자원의 운송 과정을 배경으로 하여 스마트 운송 관제 시스템을 구현 해 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[초안]</a:t>
            </a:r>
            <a:br>
              <a:rPr lang="ko"/>
            </a:br>
            <a:br>
              <a:rPr lang="ko"/>
            </a:br>
            <a:r>
              <a:rPr lang="ko">
                <a:solidFill>
                  <a:schemeClr val="dk1"/>
                </a:solidFill>
              </a:rPr>
              <a:t>안녕하세요, 저희는 D.U.S.T 팀입니다.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본 프로젝트는 ‘</a:t>
            </a:r>
            <a:r>
              <a:rPr b="1" lang="ko">
                <a:solidFill>
                  <a:schemeClr val="dk1"/>
                </a:solidFill>
              </a:rPr>
              <a:t>희토류 및 광물 자원 운송을 위한 IoT 기반 자율 운송관제 시스템</a:t>
            </a:r>
            <a:r>
              <a:rPr lang="ko">
                <a:solidFill>
                  <a:schemeClr val="dk1"/>
                </a:solidFill>
              </a:rPr>
              <a:t>’을 구현하는 것을 목표로 진행했습니다.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프로젝트 이름인 D.U.S.T는 </a:t>
            </a:r>
            <a:r>
              <a:rPr i="1" lang="ko">
                <a:solidFill>
                  <a:schemeClr val="dk1"/>
                </a:solidFill>
              </a:rPr>
              <a:t>Dynamic Unified Smart Transport</a:t>
            </a:r>
            <a:r>
              <a:rPr lang="ko">
                <a:solidFill>
                  <a:schemeClr val="dk1"/>
                </a:solidFill>
              </a:rPr>
              <a:t>의 약자로, </a:t>
            </a:r>
            <a:r>
              <a:rPr b="1" lang="ko">
                <a:solidFill>
                  <a:schemeClr val="dk1"/>
                </a:solidFill>
              </a:rPr>
              <a:t>통합적이고 유연한 자율 운송 시스템</a:t>
            </a:r>
            <a:r>
              <a:rPr lang="ko">
                <a:solidFill>
                  <a:schemeClr val="dk1"/>
                </a:solidFill>
              </a:rPr>
              <a:t>을 구현하는 것을 목적으로 한다는 점에서 프로젝트명으로 정하였습니다.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1a1c1fd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1a1c1f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8e867b0d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8e867b0d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b13e9fae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b13e9fae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8e867b0d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8e867b0d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8e867b0d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8e867b0d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b13e9fae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b13e9fae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b13e9fae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b13e9fae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8aef3a8f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8aef3a8f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8418a5ae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8418a5ae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8aef3a8f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8aef3a8f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b13e9fae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b13e9fae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8418a5ae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8418a5ae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8aef3a8f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8aef3a8f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8aef3a8f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8aef3a8f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8e867b0d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8e867b0d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8aef3a8fc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8aef3a8f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8418a5ae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8418a5ae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8e867b0d1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8e867b0d1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8e867b0d1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8e867b0d1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네개의 탭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메인 모니터: 위치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배터리 바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8418a5ae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8418a5ae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제어 팝업창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8e867b0d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8e867b0d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데이터 베이스를 조회 할 수 있는 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미션 종합 조회 테이블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적재지 선택 + 미션 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332a0c13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332a0c13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8e867b0d1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8e867b0d1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서버의 상태 / 시설물 상태 - 모든 이벤트 로그를 표현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필터링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8e867b0d1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8e867b0d1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설정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: 배터리 경고, 시설 자동 제한 시간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네트워크: 통신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DB: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8e867b0d1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58e867b0d1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8e867b0d1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8e867b0d1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8e867b0d1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8e867b0d1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8e867b0d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8e867b0d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b13e9fae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b13e9fae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b13e9fae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b13e9fae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8e867b0d1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8e867b0d1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라인 주행을 테스트하는 과정에서 문제가 통신간의 송수신’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JSON은 사람이 읽기 쉬운 형식</a:t>
            </a:r>
            <a:r>
              <a:rPr lang="ko">
                <a:solidFill>
                  <a:schemeClr val="dk1"/>
                </a:solidFill>
              </a:rPr>
              <a:t>이지만, 문자열 기반이므로 송수신 시 </a:t>
            </a:r>
            <a:r>
              <a:rPr b="1" lang="ko">
                <a:solidFill>
                  <a:schemeClr val="dk1"/>
                </a:solidFill>
              </a:rPr>
              <a:t>파싱 비용이 큼</a:t>
            </a:r>
            <a:r>
              <a:rPr lang="k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특히 작은 MCU(예: ESP32)에서는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ArduinoJson</a:t>
            </a:r>
            <a:r>
              <a:rPr lang="ko">
                <a:solidFill>
                  <a:schemeClr val="dk1"/>
                </a:solidFill>
              </a:rPr>
              <a:t> 라이브러리로 JSON 파싱 시 </a:t>
            </a:r>
            <a:r>
              <a:rPr b="1" lang="ko">
                <a:solidFill>
                  <a:schemeClr val="dk1"/>
                </a:solidFill>
              </a:rPr>
              <a:t>RAM과 CPU 사용량이 많고</a:t>
            </a:r>
            <a:r>
              <a:rPr lang="ko">
                <a:solidFill>
                  <a:schemeClr val="dk1"/>
                </a:solidFill>
              </a:rPr>
              <a:t>, 속도 저하 발생.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JSON은 약 </a:t>
            </a:r>
            <a:r>
              <a:rPr b="1" lang="ko">
                <a:solidFill>
                  <a:schemeClr val="dk1"/>
                </a:solidFill>
              </a:rPr>
              <a:t>60~100 bytes</a:t>
            </a:r>
            <a:r>
              <a:rPr lang="ko">
                <a:solidFill>
                  <a:schemeClr val="dk1"/>
                </a:solidFill>
              </a:rPr>
              <a:t> 소모됨 (공백 포함 시 더 큼).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트럭은 WiFi 환경에서 여러 센서(RFID, 초음파, PID 주행 등)와 병렬로 동작하므로 </a:t>
            </a:r>
            <a:r>
              <a:rPr b="1" lang="ko">
                <a:solidFill>
                  <a:schemeClr val="dk1"/>
                </a:solidFill>
              </a:rPr>
              <a:t>메시지 처리 속도 및 메모리 여유가 중요</a:t>
            </a:r>
            <a:r>
              <a:rPr lang="ko">
                <a:solidFill>
                  <a:schemeClr val="dk1"/>
                </a:solidFill>
              </a:rPr>
              <a:t>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byte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3~5 bytes로 전송</a:t>
            </a:r>
            <a:r>
              <a:rPr lang="ko">
                <a:solidFill>
                  <a:schemeClr val="dk1"/>
                </a:solidFill>
              </a:rPr>
              <a:t> 가능 → 약 </a:t>
            </a:r>
            <a:r>
              <a:rPr b="1" lang="ko">
                <a:solidFill>
                  <a:schemeClr val="dk1"/>
                </a:solidFill>
              </a:rPr>
              <a:t>80% 이상 절감</a:t>
            </a:r>
            <a:r>
              <a:rPr lang="ko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속도향상 및 지연 감소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크기 절감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처리 로직 단순화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8e867b0d1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8e867b0d1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b13e9fae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b13e9fae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58aef3a8f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58aef3a8f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위는 하나의 임무를 부여 받은 트럭이 하나의 사이클을 온전하게 수행하는 과정을 하나의 영상으로 담은 것입니다.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b13e9fa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5b13e9fa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8e867b0d1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8e867b0d1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b13e9fae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b13e9fae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b13e9fae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b13e9fae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b13e9fae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b13e9fae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b13e9fae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b13e9fa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8e867b0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8e867b0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8e867b0d1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8e867b0d1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b13e9fae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b13e9fae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TITLE_1">
    <p:bg>
      <p:bgPr>
        <a:solidFill>
          <a:srgbClr val="999999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3" name="Google Shape;8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제목 및 설명 1">
  <p:cSld name="SECTION_TITLE_AND_DESCRIPTION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0" y="0"/>
            <a:ext cx="22818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4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88" name="Google Shape;8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4"/>
          <p:cNvSpPr txBox="1"/>
          <p:nvPr>
            <p:ph type="title"/>
          </p:nvPr>
        </p:nvSpPr>
        <p:spPr>
          <a:xfrm>
            <a:off x="333302" y="1312300"/>
            <a:ext cx="1644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B7B7B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4" name="Google Shape;9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" name="Google Shape;5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gif"/><Relationship Id="rId4" Type="http://schemas.openxmlformats.org/officeDocument/2006/relationships/image" Target="../media/image2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gif"/><Relationship Id="rId4" Type="http://schemas.openxmlformats.org/officeDocument/2006/relationships/image" Target="../media/image19.gif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gif"/><Relationship Id="rId4" Type="http://schemas.openxmlformats.org/officeDocument/2006/relationships/image" Target="../media/image14.gif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gif"/><Relationship Id="rId4" Type="http://schemas.openxmlformats.org/officeDocument/2006/relationships/image" Target="../media/image20.gif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gif"/><Relationship Id="rId4" Type="http://schemas.openxmlformats.org/officeDocument/2006/relationships/image" Target="../media/image10.gif"/><Relationship Id="rId5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Relationship Id="rId4" Type="http://schemas.openxmlformats.org/officeDocument/2006/relationships/image" Target="../media/image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G85qDyuUdnTJGjfpMndjH2arzndw3JOB/view" TargetMode="External"/><Relationship Id="rId4" Type="http://schemas.openxmlformats.org/officeDocument/2006/relationships/image" Target="../media/image2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4133400" y="2443700"/>
            <a:ext cx="5010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 통합 관제 시스템</a:t>
            </a:r>
            <a:endParaRPr b="1" sz="24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7723650" y="4423450"/>
            <a:ext cx="1341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D.U.S.T.</a:t>
            </a:r>
            <a:endParaRPr b="1" sz="33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7277700" y="4646500"/>
            <a:ext cx="567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4198050" y="2913925"/>
            <a:ext cx="4946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FSM 서버로 RFID AGV와 설비를 통합 제어하는 </a:t>
            </a:r>
            <a:endParaRPr b="1"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IoT 기반 운송관제 시스템</a:t>
            </a:r>
            <a:endParaRPr b="1"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491250" y="138650"/>
            <a:ext cx="2476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장진혁, </a:t>
            </a:r>
            <a:r>
              <a:rPr b="1" lang="ko" sz="9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김대인, 이건우, 이승훈</a:t>
            </a:r>
            <a:endParaRPr b="1" sz="9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24875" r="21410" t="0"/>
          <a:stretch/>
        </p:blipFill>
        <p:spPr>
          <a:xfrm>
            <a:off x="0" y="0"/>
            <a:ext cx="3683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4133400" y="1884325"/>
            <a:ext cx="58872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D.U.S.T. </a:t>
            </a:r>
            <a:r>
              <a:rPr lang="ko" sz="1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(dYNAMIC UNIFIED SMART TRANSPORT)</a:t>
            </a:r>
            <a:endParaRPr sz="18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4166250" y="2963175"/>
            <a:ext cx="318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2" name="Google Shape;182;p25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 A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 B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A 화물 적재 장소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67858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자원 저장 시설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A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B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C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D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B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화물 적재 장소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6785800" y="3282850"/>
            <a:ext cx="1282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대기 장소 및 충전소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중앙 관리 시설</a:t>
            </a:r>
            <a:endParaRPr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자원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적재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시설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" name="Google Shape;205;p25"/>
          <p:cNvSpPr/>
          <p:nvPr/>
        </p:nvSpPr>
        <p:spPr>
          <a:xfrm rot="10800000">
            <a:off x="7790650" y="3984400"/>
            <a:ext cx="498300" cy="530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1010950" y="1436825"/>
            <a:ext cx="498300" cy="530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</a:t>
            </a:r>
            <a:r>
              <a:rPr lang="ko"/>
              <a:t>전체 구조도</a:t>
            </a:r>
            <a:endParaRPr/>
          </a:p>
        </p:txBody>
      </p:sp>
      <p:pic>
        <p:nvPicPr>
          <p:cNvPr id="212" name="Google Shape;212;p26" title="system_archi-Main_v3_fix.drawio.png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>
            <a:off x="1076875" y="927925"/>
            <a:ext cx="6649099" cy="41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하드웨어 아키텍처</a:t>
            </a:r>
            <a:endParaRPr/>
          </a:p>
        </p:txBody>
      </p:sp>
      <p:pic>
        <p:nvPicPr>
          <p:cNvPr id="218" name="Google Shape;218;p27" title="h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0" y="1026075"/>
            <a:ext cx="4365475" cy="38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4892500" y="1132050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ESP32 기반 AGV과 Arduino 기반 설비들은 각자의 센서 및 액추에이터를 통해 동작하며, 중앙 서버는 TCP/Serial 방식으로 이들을 통합 제어합니다.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4892500" y="20256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트럭 구성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4892500" y="2323238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IR센서, 초음파 센서, RFID 리더, DC 모터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892500" y="272292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 제어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4892500" y="302056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Arduino Uno가 게이트, 벨트, 디스펜서 등의 장치를 제어하며, 각 장치는 서보 모터, DC 모터, IR 센서 등 다양한 액추에이터 및 센서로 구성됩니다.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4892500" y="381887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중앙 서버 역할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4892500" y="411651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기반으로 각 장치의 상태를 판단하고, 명령을 송신하거나 응답을 수신하여 시스템 전체 흐름을 제어합니다.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소프트웨어 아키텍</a:t>
            </a:r>
            <a:r>
              <a:rPr lang="ko"/>
              <a:t>처</a:t>
            </a:r>
            <a:endParaRPr/>
          </a:p>
        </p:txBody>
      </p:sp>
      <p:pic>
        <p:nvPicPr>
          <p:cNvPr id="231" name="Google Shape;231;p28" title="system_architecture (1).drawio.png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435225" y="1043225"/>
            <a:ext cx="3556201" cy="38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/>
        </p:nvSpPr>
        <p:spPr>
          <a:xfrm>
            <a:off x="4461600" y="1208250"/>
            <a:ext cx="4575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→ 서버 → 장치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까지의 </a:t>
            </a:r>
            <a:b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 제어 흐름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을 구성한 구조입니다.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4461600" y="17970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시스템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4461600" y="2094650"/>
            <a:ext cx="4575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사용자는 각 탭(Main Monitoring, Mission Management, Event Log) 등을 통해 HTTP 요청을 전송합니다.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4461600" y="272292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Main Server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4461600" y="302056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서버는 요청을 받아 FSM 상태를 기반으로 판단하고, TruckFSM, FacilityManager, MissionManager 등의 모듈에서 명령을 생성합니다.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4461600" y="381887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Firmware 제어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4461600" y="411651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AGV는 TCP로, 설비는 Serial로 명령을 수신하고, 수행 결과는 다시 서버와 DB에 반영됩니다.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75" y="845150"/>
            <a:ext cx="3947299" cy="41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4382250" y="958803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트럭(AGV) 관련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4382250" y="1256441"/>
            <a:ext cx="4471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TRUCK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AGV 등록 정보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BATTERY_STATUS, POSITION_STATUS</a:t>
            </a:r>
            <a:b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위치, 배터리, FSM 상태 등 실시간 기록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4382250" y="2038505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임무 관련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4382250" y="2336144"/>
            <a:ext cx="4471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MISSIONS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화물 종류, 출발/도착지, 상태, 시간 등 미션 관련 정보 저장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4382250" y="2972534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 관련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4382250" y="3270175"/>
            <a:ext cx="4643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FACILITY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설비 기본 정보 (게이트, 벨트, 저장소)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GATE_STATUS, BELT_STATUS, CONTAINER_STATUS</a:t>
            </a:r>
            <a:b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각 장치 상태 변화 기록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4382250" y="4076634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관련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4382250" y="4374275"/>
            <a:ext cx="4643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USERS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계정 정보, 역할(권한)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LOGIN_LOGS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시각, 성공/실패 여부 기록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AGV FSM </a:t>
            </a:r>
            <a:r>
              <a:rPr lang="ko"/>
              <a:t>상태 흐름도</a:t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75" y="931875"/>
            <a:ext cx="3411850" cy="39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4077450" y="1187401"/>
            <a:ext cx="5755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 FSM 상태 흐름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4156800" y="1479625"/>
            <a:ext cx="4803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AGV는 FSM(Finite State Machine) 구조에 따라 상태가 전이되며, 모든 상태 전이는 서버의 판단, 센서 감지, 설비 응답 등을 기반으로 자동 수행됩니다.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4077450" y="2219625"/>
            <a:ext cx="4971300" cy="17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IDLE → ASSIGNED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서버에서 미션 할당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ASSIGNED → MOVING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RUN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명령 전송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MOVING → WAITING: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RUN 명령 전송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WAITING → LOADING / UNLOADING: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설비 감지 → 작업 시작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LOADING / UNLOADING → MOVING: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작업 완료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MOVING → CHARGING / IDLE: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대기소 도착 후 판단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[*] → EMERGENCY: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장애물 감지 시 긴급 정지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4156800" y="3987725"/>
            <a:ext cx="4641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“모든 상태는 GUI 시각화, DB 기록, 제어 명령과 연계되며 </a:t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 FSM 모듈에 의해 실시간 판단 및 전이가 이루어집니다.”</a:t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통신 구조 요약 및 메시지 흐름</a:t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0" y="1033200"/>
            <a:ext cx="91440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 시스템은 AGV, 설비, GUI 간 실시간 상호작용을 위해 TCP/ Serial / HTTP API 통신을 병행하며, FSM 흐름에 따라 통신이 이루어집니다.</a:t>
            </a:r>
            <a:endParaRPr b="1" sz="11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69" name="Google Shape;269;p31"/>
          <p:cNvGraphicFramePr/>
          <p:nvPr/>
        </p:nvGraphicFramePr>
        <p:xfrm>
          <a:off x="419700" y="156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{91483426-4E64-4058-BED6-443E6A8349B1}</a:tableStyleId>
              </a:tblPr>
              <a:tblGrid>
                <a:gridCol w="1132250"/>
                <a:gridCol w="1544625"/>
                <a:gridCol w="5538850"/>
              </a:tblGrid>
              <a:tr h="17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 요소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통신 방식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역할 및 특징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7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↔ 서버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TCP (Byte / JSON)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실시간 상태 보고, 주행 명령 송신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설비 서버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Serial 통신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설비 제어 명령 송신, 상태 회신 수신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GUI 서버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HTTP API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등록, 수동 제어, 상태 시각화 요청/응답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0" name="Google Shape;270;p31"/>
          <p:cNvSpPr/>
          <p:nvPr/>
        </p:nvSpPr>
        <p:spPr>
          <a:xfrm>
            <a:off x="416200" y="3410925"/>
            <a:ext cx="1694700" cy="955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GUI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3676712" y="3410925"/>
            <a:ext cx="1694700" cy="955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Main Server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2292666" y="3810633"/>
            <a:ext cx="1190700" cy="156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6937200" y="3410925"/>
            <a:ext cx="1694700" cy="480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AGV Truck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5559019" y="3596122"/>
            <a:ext cx="1190700" cy="156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6937200" y="3966699"/>
            <a:ext cx="1694700" cy="480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Facilities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5559019" y="4077145"/>
            <a:ext cx="1190700" cy="156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2406603" y="3687080"/>
            <a:ext cx="9744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HTTP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5667108" y="3486955"/>
            <a:ext cx="9744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TCP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5667108" y="3966689"/>
            <a:ext cx="9744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Serial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구현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AGV Truck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5" y="913950"/>
            <a:ext cx="3460687" cy="1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5" y="3016675"/>
            <a:ext cx="3460675" cy="1947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6" name="Google Shape;296;p34"/>
          <p:cNvGraphicFramePr/>
          <p:nvPr/>
        </p:nvGraphicFramePr>
        <p:xfrm>
          <a:off x="4099488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{54DC38B7-E45C-405D-BBA6-6FCC6C525246}</a:tableStyleId>
              </a:tblPr>
              <a:tblGrid>
                <a:gridCol w="1397100"/>
                <a:gridCol w="3431800"/>
              </a:tblGrid>
              <a:tr h="306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자율 주행 기능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반자동 ​주행 (라인트레이싱)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주행 속도 조절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56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충돌 방지 기능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전방 장애물 감지시 자동 정차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적하 기능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​화물 자동 적하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 파악 기능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실시간 배터리(가상) 상태 감지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활동 상태 감지 (미션/이동/정지/대기)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파악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상태, 중앙서버 업데이트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34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AGV Truck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소개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Facilities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 </a:t>
            </a:r>
            <a:r>
              <a:rPr lang="ko"/>
              <a:t>게이트</a:t>
            </a:r>
            <a:r>
              <a:rPr lang="ko"/>
              <a:t> 시설 </a:t>
            </a:r>
            <a:endParaRPr/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5" y="3016675"/>
            <a:ext cx="3460675" cy="194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5" y="912625"/>
            <a:ext cx="3460688" cy="19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0" name="Google Shape;310;p36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{54DC38B7-E45C-405D-BBA6-6FCC6C525246}</a:tableStyleId>
              </a:tblPr>
              <a:tblGrid>
                <a:gridCol w="1289250"/>
                <a:gridCol w="3408800"/>
              </a:tblGrid>
              <a:tr h="45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차단기 개폐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차단기 </a:t>
                      </a: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열림, 닫힘 자동화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개폐 상태 중앙서버 업데이트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1" name="Google Shape;311;p36"/>
          <p:cNvPicPr preferRelativeResize="0"/>
          <p:nvPr/>
        </p:nvPicPr>
        <p:blipFill rotWithShape="1">
          <a:blip r:embed="rId5">
            <a:alphaModFix/>
          </a:blip>
          <a:srcRect b="0" l="0" r="0" t="22773"/>
          <a:stretch/>
        </p:blipFill>
        <p:spPr>
          <a:xfrm>
            <a:off x="4459150" y="2428675"/>
            <a:ext cx="3838700" cy="16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/>
        </p:nvSpPr>
        <p:spPr>
          <a:xfrm>
            <a:off x="7010850" y="4079950"/>
            <a:ext cx="1210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열림 트리거</a:t>
            </a:r>
            <a:endParaRPr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4427800" y="4079950"/>
            <a:ext cx="1210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닫힘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트리거</a:t>
            </a:r>
            <a:endParaRPr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5388750" y="2034175"/>
            <a:ext cx="1864800" cy="306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자원 적재 시설 </a:t>
            </a: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50" y="3036725"/>
            <a:ext cx="3460672" cy="1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25" y="912601"/>
            <a:ext cx="3460721" cy="19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2" name="Google Shape;322;p37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{54DC38B7-E45C-405D-BBA6-6FCC6C525246}</a:tableStyleId>
              </a:tblPr>
              <a:tblGrid>
                <a:gridCol w="1673450"/>
                <a:gridCol w="3000350"/>
              </a:tblGrid>
              <a:tr h="20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자원 투하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투출구 개폐 제어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수동/자동 제어 변경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수동 제어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중앙서버 자동 명령 제어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투하 위치 선택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투출구 365도 방향 제어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3" name="Google Shape;3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525" y="2716475"/>
            <a:ext cx="3533016" cy="22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38" y="3006696"/>
            <a:ext cx="3460700" cy="19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자원 </a:t>
            </a:r>
            <a:r>
              <a:rPr lang="ko"/>
              <a:t>저장</a:t>
            </a:r>
            <a:r>
              <a:rPr lang="ko"/>
              <a:t> 시설 </a:t>
            </a:r>
            <a:endParaRPr/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50" y="912624"/>
            <a:ext cx="3460675" cy="1947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Google Shape;331;p38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{54DC38B7-E45C-405D-BBA6-6FCC6C525246}</a:tableStyleId>
              </a:tblPr>
              <a:tblGrid>
                <a:gridCol w="1734525"/>
                <a:gridCol w="2987725"/>
              </a:tblGrid>
              <a:tr h="22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컨베이어 벨트 제어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 서버 제어 (가동 , 정지)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컨테이너 적재량 감지기능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상태 실시간 감지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중앙서버 업데이트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컨테이너 선택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상태에 따른 경로 선택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경로변경 중 벨트 중지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가용 컨테이너 중앙서버 업데이트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2" name="Google Shape;33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975" y="2881550"/>
            <a:ext cx="3283300" cy="20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AGV </a:t>
            </a:r>
            <a:r>
              <a:rPr lang="ko"/>
              <a:t>트럭</a:t>
            </a:r>
            <a:r>
              <a:rPr lang="ko"/>
              <a:t> 배터리 충전 </a:t>
            </a:r>
            <a:r>
              <a:rPr lang="ko"/>
              <a:t>시설</a:t>
            </a:r>
            <a:endParaRPr/>
          </a:p>
        </p:txBody>
      </p:sp>
      <p:graphicFrame>
        <p:nvGraphicFramePr>
          <p:cNvPr id="338" name="Google Shape;338;p39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{54DC38B7-E45C-405D-BBA6-6FCC6C525246}</a:tableStyleId>
              </a:tblPr>
              <a:tblGrid>
                <a:gridCol w="1138275"/>
                <a:gridCol w="3567850"/>
              </a:tblGrid>
              <a:tr h="40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배터리 30% 미만시 자동 충전 시작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상태 중앙서버 업데이트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9" name="Google Shape;339;p39" title="screencast_from_2025-05-15_11-13-59_1_1_1_1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50" y="3007784"/>
            <a:ext cx="3460675" cy="1601738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39" title="20250515_130257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25" y="854125"/>
            <a:ext cx="3557794" cy="200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050" y="2625275"/>
            <a:ext cx="3076500" cy="19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GUI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Login Window</a:t>
            </a:r>
            <a:endParaRPr/>
          </a:p>
        </p:txBody>
      </p:sp>
      <p:pic>
        <p:nvPicPr>
          <p:cNvPr id="352" name="Google Shape;352;p41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338" y="1008000"/>
            <a:ext cx="2498338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성공시 Login Window가 종료되고 Main Window가 실행됨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Main Monitoring Tab</a:t>
            </a:r>
            <a:endParaRPr/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트럭의 현재 위치 및 상태, 시설물의 현재 상태 등을 실시간으로 파악할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Main Monitoring Tab</a:t>
            </a:r>
            <a:endParaRPr/>
          </a:p>
        </p:txBody>
      </p:sp>
      <p:pic>
        <p:nvPicPr>
          <p:cNvPr id="366" name="Google Shape;366;p43" title="hell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맵 상의 시설물을 클릭시 나타나는 팝업을 통해 시설물을 수동으로 제어할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Mission Management Tab</a:t>
            </a:r>
            <a:endParaRPr/>
          </a:p>
        </p:txBody>
      </p:sp>
      <p:pic>
        <p:nvPicPr>
          <p:cNvPr id="373" name="Google Shape;373;p44" title="screencast_from_2025-05-15_09-22-45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필터를 통해 데이터베이스에서 미션을 조회하고, 적재지를 선택하여 미션을 추가할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개요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735875" y="10524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프로젝트명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3735875" y="1373850"/>
            <a:ext cx="5362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D.U.S.T. (Dynamic Unified Smart Transport)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735875" y="20817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구성 요소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735875" y="2356940"/>
            <a:ext cx="53628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소형 AGV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ESP32 기반, RFID + IR 센서 + 초음파 탑재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중앙 서버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FSM 기반 AGV/설비 제어 및 상태 판단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 장치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게이트 / 벨트 / 적재소, Serial 통신 기반 제어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시스템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PyQt 기반 실시간 시각화 및 수동 제어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통신 구조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 TCP (AGV), Serial (설비), HTTP API (GUI)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데이터베이스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MySQL 기반 로그 및 상태 기록 저장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4" name="Google Shape;124;p18" title="main_monitoring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078250"/>
            <a:ext cx="3060000" cy="19611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  <p:pic>
        <p:nvPicPr>
          <p:cNvPr id="125" name="Google Shape;125;p18" title="truck_2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3150732"/>
            <a:ext cx="3060001" cy="172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6" name="Google Shape;126;p18"/>
          <p:cNvSpPr txBox="1"/>
          <p:nvPr/>
        </p:nvSpPr>
        <p:spPr>
          <a:xfrm>
            <a:off x="3735875" y="186565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735875" y="1639238"/>
            <a:ext cx="5362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|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 IoT AGV 통합 관제 시스템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Event Log Tab</a:t>
            </a:r>
            <a:endParaRPr/>
          </a:p>
        </p:txBody>
      </p:sp>
      <p:pic>
        <p:nvPicPr>
          <p:cNvPr id="380" name="Google Shape;380;p45" title="screencast_from_2025-05-15_09-55-31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25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기록 또는 시설물 상태 변경 등 시스템의 모든 이벤트를 필터를 통해 조회할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Settings Tab</a:t>
            </a:r>
            <a:endParaRPr/>
          </a:p>
        </p:txBody>
      </p:sp>
      <p:pic>
        <p:nvPicPr>
          <p:cNvPr id="387" name="Google Shape;387;p46" title="screencast_from_2025-05-15_09-57-10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시스템의 설정을 변경하고 사용자 데이터를 관리할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 및 백엔드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상태 기반 FSM 설계</a:t>
            </a:r>
            <a:endParaRPr/>
          </a:p>
        </p:txBody>
      </p:sp>
      <p:sp>
        <p:nvSpPr>
          <p:cNvPr id="399" name="Google Shape;399;p48"/>
          <p:cNvSpPr/>
          <p:nvPr/>
        </p:nvSpPr>
        <p:spPr>
          <a:xfrm>
            <a:off x="681250" y="13765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트럭 메시지 수신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0" name="Google Shape;400;p48"/>
          <p:cNvSpPr/>
          <p:nvPr/>
        </p:nvSpPr>
        <p:spPr>
          <a:xfrm>
            <a:off x="681250" y="207575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현재 상태 확인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1" name="Google Shape;401;p48"/>
          <p:cNvSpPr/>
          <p:nvPr/>
        </p:nvSpPr>
        <p:spPr>
          <a:xfrm>
            <a:off x="681250" y="27750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FSM 상태 전이 판단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2" name="Google Shape;402;p48"/>
          <p:cNvSpPr/>
          <p:nvPr/>
        </p:nvSpPr>
        <p:spPr>
          <a:xfrm>
            <a:off x="681250" y="347425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다음 명령 전송 : RUN / WAIT / STOP 등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3" name="Google Shape;403;p48"/>
          <p:cNvSpPr/>
          <p:nvPr/>
        </p:nvSpPr>
        <p:spPr>
          <a:xfrm>
            <a:off x="681250" y="41735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DB 갱신 및 GUI 반영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4" name="Google Shape;404;p48"/>
          <p:cNvSpPr/>
          <p:nvPr/>
        </p:nvSpPr>
        <p:spPr>
          <a:xfrm>
            <a:off x="2166075" y="187102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5" name="Google Shape;405;p48"/>
          <p:cNvSpPr/>
          <p:nvPr/>
        </p:nvSpPr>
        <p:spPr>
          <a:xfrm>
            <a:off x="2166075" y="257027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6" name="Google Shape;406;p48"/>
          <p:cNvSpPr/>
          <p:nvPr/>
        </p:nvSpPr>
        <p:spPr>
          <a:xfrm>
            <a:off x="2166075" y="326952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7" name="Google Shape;407;p48"/>
          <p:cNvSpPr/>
          <p:nvPr/>
        </p:nvSpPr>
        <p:spPr>
          <a:xfrm>
            <a:off x="2166075" y="396877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00" y="1182325"/>
            <a:ext cx="3820850" cy="34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장치 컨트롤러 모듈화</a:t>
            </a:r>
            <a:endParaRPr/>
          </a:p>
        </p:txBody>
      </p:sp>
      <p:sp>
        <p:nvSpPr>
          <p:cNvPr id="414" name="Google Shape;414;p49"/>
          <p:cNvSpPr/>
          <p:nvPr/>
        </p:nvSpPr>
        <p:spPr>
          <a:xfrm>
            <a:off x="655225" y="1439350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TRUCK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3631850" y="1439350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TRUCK CONTROLLER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655225" y="2000275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GATE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7" name="Google Shape;417;p49"/>
          <p:cNvSpPr/>
          <p:nvPr/>
        </p:nvSpPr>
        <p:spPr>
          <a:xfrm>
            <a:off x="3631850" y="2000275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GATE CONTROLLER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8" name="Google Shape;418;p49"/>
          <p:cNvSpPr/>
          <p:nvPr/>
        </p:nvSpPr>
        <p:spPr>
          <a:xfrm>
            <a:off x="655225" y="2561200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BELT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3631850" y="2561200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BELT CONTROLLER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0" name="Google Shape;420;p49"/>
          <p:cNvSpPr/>
          <p:nvPr/>
        </p:nvSpPr>
        <p:spPr>
          <a:xfrm>
            <a:off x="655225" y="3122125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DISPENSER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1" name="Google Shape;421;p49"/>
          <p:cNvSpPr/>
          <p:nvPr/>
        </p:nvSpPr>
        <p:spPr>
          <a:xfrm>
            <a:off x="3631850" y="3122125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DISPENSER CONTROLLER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2860383" y="151870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3" name="Google Shape;423;p49"/>
          <p:cNvSpPr/>
          <p:nvPr/>
        </p:nvSpPr>
        <p:spPr>
          <a:xfrm>
            <a:off x="2860383" y="2079625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4" name="Google Shape;424;p49"/>
          <p:cNvSpPr/>
          <p:nvPr/>
        </p:nvSpPr>
        <p:spPr>
          <a:xfrm>
            <a:off x="2860382" y="26405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5" name="Google Shape;425;p49"/>
          <p:cNvSpPr/>
          <p:nvPr/>
        </p:nvSpPr>
        <p:spPr>
          <a:xfrm>
            <a:off x="2860383" y="3201475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6" name="Google Shape;426;p49"/>
          <p:cNvSpPr/>
          <p:nvPr/>
        </p:nvSpPr>
        <p:spPr>
          <a:xfrm>
            <a:off x="7018500" y="2079625"/>
            <a:ext cx="1649100" cy="71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MAIN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CONTROLLER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7" name="Google Shape;427;p49"/>
          <p:cNvSpPr/>
          <p:nvPr/>
        </p:nvSpPr>
        <p:spPr>
          <a:xfrm rot="1801006">
            <a:off x="6306938" y="1756906"/>
            <a:ext cx="619486" cy="28574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8" name="Google Shape;428;p49"/>
          <p:cNvSpPr/>
          <p:nvPr/>
        </p:nvSpPr>
        <p:spPr>
          <a:xfrm flipH="1" rot="8998994">
            <a:off x="6336788" y="3141631"/>
            <a:ext cx="619486" cy="28574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9" name="Google Shape;429;p49"/>
          <p:cNvSpPr/>
          <p:nvPr/>
        </p:nvSpPr>
        <p:spPr>
          <a:xfrm>
            <a:off x="6306933" y="22214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0" name="Google Shape;430;p49"/>
          <p:cNvSpPr/>
          <p:nvPr/>
        </p:nvSpPr>
        <p:spPr>
          <a:xfrm>
            <a:off x="6306933" y="26405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0" y="3866100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단일 책임 원칙(SRP)을 따라 모든 기능을 독립적인 모듈로 분리하여 유지보수성과 재사용성 확보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0" y="4167775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하드웨어 장치 제어는 전용 컨트롤러가 담당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0" y="4474625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각 컨트롤러는 main_controller를 통해 통합 관리되어 일관된 제어 흐름 유지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기술적 문제 및 해결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개요 및 유형 정리</a:t>
            </a:r>
            <a:endParaRPr/>
          </a:p>
        </p:txBody>
      </p:sp>
      <p:sp>
        <p:nvSpPr>
          <p:cNvPr id="444" name="Google Shape;444;p51"/>
          <p:cNvSpPr txBox="1"/>
          <p:nvPr/>
        </p:nvSpPr>
        <p:spPr>
          <a:xfrm>
            <a:off x="4166800" y="1522250"/>
            <a:ext cx="43746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본 시스템은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통신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과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기반 제어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가 핵심 요소이기 때문에, 구현 과정에서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통신 지연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과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간섭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이라는 두가지 주요 문제가 발생하였습니다.</a:t>
            </a:r>
            <a:endParaRPr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이러한 문제들은 단순 코드 오류가 아닌,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구조적 설계 수준에서 해결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 필요했습니다.</a:t>
            </a:r>
            <a:endParaRPr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445" name="Google Shape;445;p51"/>
          <p:cNvGraphicFramePr/>
          <p:nvPr/>
        </p:nvGraphicFramePr>
        <p:xfrm>
          <a:off x="4244925" y="331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{91483426-4E64-4058-BED6-443E6A8349B1}</a:tableStyleId>
              </a:tblPr>
              <a:tblGrid>
                <a:gridCol w="1517750"/>
                <a:gridCol w="2778650"/>
              </a:tblGrid>
              <a:tr h="27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문제 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발생 원인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0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통신 지연 문제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크기 과다 (JSON 사용)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센서 인식 오류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RFID 태그 중복 판독, 위치 불균형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46" name="Google Shape;446;p51"/>
          <p:cNvGrpSpPr/>
          <p:nvPr/>
        </p:nvGrpSpPr>
        <p:grpSpPr>
          <a:xfrm>
            <a:off x="389520" y="1191311"/>
            <a:ext cx="3150215" cy="3502965"/>
            <a:chOff x="756390" y="1466332"/>
            <a:chExt cx="2760198" cy="3069276"/>
          </a:xfrm>
        </p:grpSpPr>
        <p:cxnSp>
          <p:nvCxnSpPr>
            <p:cNvPr id="447" name="Google Shape;447;p51"/>
            <p:cNvCxnSpPr/>
            <p:nvPr/>
          </p:nvCxnSpPr>
          <p:spPr>
            <a:xfrm flipH="1" rot="10800000">
              <a:off x="959389" y="2042715"/>
              <a:ext cx="2557200" cy="19680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8" name="Google Shape;448;p51"/>
            <p:cNvSpPr/>
            <p:nvPr/>
          </p:nvSpPr>
          <p:spPr>
            <a:xfrm rot="2415287">
              <a:off x="1084615" y="3559780"/>
              <a:ext cx="602611" cy="773554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9" name="Google Shape;449;p51"/>
            <p:cNvSpPr/>
            <p:nvPr/>
          </p:nvSpPr>
          <p:spPr>
            <a:xfrm rot="2413147">
              <a:off x="837480" y="3720033"/>
              <a:ext cx="175620" cy="29668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0" name="Google Shape;450;p51"/>
            <p:cNvSpPr/>
            <p:nvPr/>
          </p:nvSpPr>
          <p:spPr>
            <a:xfrm rot="2413147">
              <a:off x="1431161" y="4222717"/>
              <a:ext cx="175620" cy="29668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1" name="Google Shape;451;p51"/>
            <p:cNvSpPr/>
            <p:nvPr/>
          </p:nvSpPr>
          <p:spPr>
            <a:xfrm rot="2416580">
              <a:off x="1259580" y="3798010"/>
              <a:ext cx="252446" cy="296682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2" name="Google Shape;452;p51"/>
            <p:cNvSpPr/>
            <p:nvPr/>
          </p:nvSpPr>
          <p:spPr>
            <a:xfrm rot="1583331">
              <a:off x="1853350" y="2952507"/>
              <a:ext cx="479907" cy="59742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Noto Sans KR"/>
                  <a:ea typeface="Noto Sans KR"/>
                  <a:cs typeface="Noto Sans KR"/>
                  <a:sym typeface="Noto Sans KR"/>
                </a:rPr>
                <a:t>RFID CARD</a:t>
              </a:r>
              <a:endParaRPr sz="8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53" name="Google Shape;453;p51"/>
            <p:cNvSpPr/>
            <p:nvPr/>
          </p:nvSpPr>
          <p:spPr>
            <a:xfrm rot="702268">
              <a:off x="2075272" y="2002597"/>
              <a:ext cx="615192" cy="756248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4" name="Google Shape;454;p51"/>
            <p:cNvSpPr/>
            <p:nvPr/>
          </p:nvSpPr>
          <p:spPr>
            <a:xfrm rot="705629">
              <a:off x="1851696" y="2382429"/>
              <a:ext cx="179569" cy="29006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5" name="Google Shape;455;p51"/>
            <p:cNvSpPr/>
            <p:nvPr/>
          </p:nvSpPr>
          <p:spPr>
            <a:xfrm rot="705629">
              <a:off x="2629677" y="2543844"/>
              <a:ext cx="179569" cy="29006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6" name="Google Shape;456;p51"/>
            <p:cNvSpPr/>
            <p:nvPr/>
          </p:nvSpPr>
          <p:spPr>
            <a:xfrm rot="705281">
              <a:off x="2274017" y="2235834"/>
              <a:ext cx="257704" cy="290069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57" name="Google Shape;457;p51"/>
            <p:cNvCxnSpPr/>
            <p:nvPr/>
          </p:nvCxnSpPr>
          <p:spPr>
            <a:xfrm flipH="1" rot="10800000">
              <a:off x="2839900" y="1913520"/>
              <a:ext cx="527100" cy="14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8" name="Google Shape;458;p51"/>
            <p:cNvCxnSpPr/>
            <p:nvPr/>
          </p:nvCxnSpPr>
          <p:spPr>
            <a:xfrm flipH="1" rot="10800000">
              <a:off x="2452732" y="1466332"/>
              <a:ext cx="113100" cy="48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9" name="Google Shape;459;p51"/>
            <p:cNvSpPr/>
            <p:nvPr/>
          </p:nvSpPr>
          <p:spPr>
            <a:xfrm>
              <a:off x="2743942" y="1633920"/>
              <a:ext cx="719100" cy="706800"/>
            </a:xfrm>
            <a:prstGeom prst="mathMultiply">
              <a:avLst>
                <a:gd fmla="val 7713" name="adj1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① 통신 지연: JSON → Byte 전환</a:t>
            </a:r>
            <a:endParaRPr/>
          </a:p>
        </p:txBody>
      </p:sp>
      <p:sp>
        <p:nvSpPr>
          <p:cNvPr id="465" name="Google Shape;465;p52"/>
          <p:cNvSpPr txBox="1"/>
          <p:nvPr/>
        </p:nvSpPr>
        <p:spPr>
          <a:xfrm>
            <a:off x="4166800" y="1186500"/>
            <a:ext cx="107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상황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6" name="Google Shape;466;p52"/>
          <p:cNvSpPr txBox="1"/>
          <p:nvPr/>
        </p:nvSpPr>
        <p:spPr>
          <a:xfrm>
            <a:off x="4166800" y="1484150"/>
            <a:ext cx="46326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AGV는 주행 중 센서를 지속적으로 읽으며 PID 제어를 수행합니다. 하지만 JSON 기반 메시지는 크기가 크고 파싱 비용이 높아, loop 한 사이클 처리 시간이 길어졌고, 이로 인해 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PID 제어 주기가 느려져 직진 유지에 실패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문제가 발생했습니다.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7" name="Google Shape;467;p52"/>
          <p:cNvSpPr txBox="1"/>
          <p:nvPr/>
        </p:nvSpPr>
        <p:spPr>
          <a:xfrm>
            <a:off x="4166800" y="2609979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해결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8" name="Google Shape;468;p52"/>
          <p:cNvSpPr txBox="1"/>
          <p:nvPr/>
        </p:nvSpPr>
        <p:spPr>
          <a:xfrm>
            <a:off x="4166800" y="2907625"/>
            <a:ext cx="4632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메시지 구조를 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Byte 단위 커스텀 프로토콜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로 재설계하고, 통신 처리 시간과 메모리 사용량을 최소화함으로써  loop 주기를 정상화하고 PID 제어 주파수를 안정적으로 유지할 수 있게 했습니다.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4166800" y="3812954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0" name="Google Shape;470;p52"/>
          <p:cNvSpPr txBox="1"/>
          <p:nvPr/>
        </p:nvSpPr>
        <p:spPr>
          <a:xfrm>
            <a:off x="4166800" y="4110600"/>
            <a:ext cx="4451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▪️PID 루프 주기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단축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▪️loop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내 통신 비용 최소화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주행 중 궤도 이탈 빈도 감소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1" name="Google Shape;471;p52"/>
          <p:cNvSpPr/>
          <p:nvPr/>
        </p:nvSpPr>
        <p:spPr>
          <a:xfrm>
            <a:off x="564931" y="1186500"/>
            <a:ext cx="2931900" cy="167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195000" y="1322575"/>
            <a:ext cx="3671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JSON</a:t>
            </a:r>
            <a:endParaRPr b="1" sz="21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3" name="Google Shape;473;p52"/>
          <p:cNvSpPr txBox="1"/>
          <p:nvPr/>
        </p:nvSpPr>
        <p:spPr>
          <a:xfrm>
            <a:off x="195000" y="1628875"/>
            <a:ext cx="367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{"sender": "TRUCK_01",</a:t>
            </a:r>
            <a:endParaRPr sz="11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 "receiver": "SERVER",</a:t>
            </a:r>
            <a:endParaRPr sz="11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 "cmd": "명령어",</a:t>
            </a:r>
            <a:endParaRPr sz="11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 "payload": {dict}}</a:t>
            </a:r>
            <a:endParaRPr sz="11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4" name="Google Shape;474;p52"/>
          <p:cNvSpPr txBox="1"/>
          <p:nvPr/>
        </p:nvSpPr>
        <p:spPr>
          <a:xfrm>
            <a:off x="345718" y="2445175"/>
            <a:ext cx="33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약 </a:t>
            </a: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60~100 bytes</a:t>
            </a:r>
            <a:r>
              <a:rPr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소모</a:t>
            </a:r>
            <a:endParaRPr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5" name="Google Shape;475;p52"/>
          <p:cNvSpPr/>
          <p:nvPr/>
        </p:nvSpPr>
        <p:spPr>
          <a:xfrm>
            <a:off x="564925" y="3499700"/>
            <a:ext cx="2931900" cy="128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6" name="Google Shape;476;p52"/>
          <p:cNvSpPr txBox="1"/>
          <p:nvPr/>
        </p:nvSpPr>
        <p:spPr>
          <a:xfrm>
            <a:off x="195000" y="3627250"/>
            <a:ext cx="3671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Custom Byte</a:t>
            </a:r>
            <a:endParaRPr b="1" sz="21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195000" y="3991700"/>
            <a:ext cx="36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[0x01][0x01][0xA1] ……</a:t>
            </a:r>
            <a:endParaRPr sz="11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345718" y="4361000"/>
            <a:ext cx="33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3~5 bytes</a:t>
            </a:r>
            <a:r>
              <a:rPr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로 전송</a:t>
            </a:r>
            <a:endParaRPr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9" name="Google Shape;479;p52"/>
          <p:cNvSpPr/>
          <p:nvPr/>
        </p:nvSpPr>
        <p:spPr>
          <a:xfrm rot="5400000">
            <a:off x="1860875" y="2955400"/>
            <a:ext cx="339900" cy="4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② RFID 센서 간섭</a:t>
            </a:r>
            <a:endParaRPr/>
          </a:p>
        </p:txBody>
      </p:sp>
      <p:pic>
        <p:nvPicPr>
          <p:cNvPr id="485" name="Google Shape;485;p53"/>
          <p:cNvPicPr preferRelativeResize="0"/>
          <p:nvPr/>
        </p:nvPicPr>
        <p:blipFill rotWithShape="1">
          <a:blip r:embed="rId3">
            <a:alphaModFix/>
          </a:blip>
          <a:srcRect b="0" l="0" r="0" t="20439"/>
          <a:stretch/>
        </p:blipFill>
        <p:spPr>
          <a:xfrm>
            <a:off x="403075" y="1136225"/>
            <a:ext cx="3376927" cy="358215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/>
        </p:nvSpPr>
        <p:spPr>
          <a:xfrm>
            <a:off x="4166800" y="1186500"/>
            <a:ext cx="107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상황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7" name="Google Shape;487;p53"/>
          <p:cNvSpPr txBox="1"/>
          <p:nvPr/>
        </p:nvSpPr>
        <p:spPr>
          <a:xfrm>
            <a:off x="4166800" y="1484150"/>
            <a:ext cx="4632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RFID 태그 인식 시 센서 리딩 연산이 길어져, PID 루프 내에서 PWM 출력 값이 순간적으로 크게 튀는 문제가 발생했습니다.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이는 주행 중 AGV의 궤도가 흔들리거나 방향이 틀어지는 등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직선 주행 안정성에 직접적인 악영향을 미쳤습니다.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8" name="Google Shape;488;p53"/>
          <p:cNvSpPr txBox="1"/>
          <p:nvPr/>
        </p:nvSpPr>
        <p:spPr>
          <a:xfrm>
            <a:off x="4166800" y="2439904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해결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9" name="Google Shape;489;p53"/>
          <p:cNvSpPr txBox="1"/>
          <p:nvPr/>
        </p:nvSpPr>
        <p:spPr>
          <a:xfrm>
            <a:off x="4166800" y="2737550"/>
            <a:ext cx="4632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RFID 인식 직전에 약 0.5초간 PID 제어를 일시 정지하고, 이전 루프의 PWM 출력을 그대로 유지하는 방식으로 처리하였습니다. 이를 통해 센서 연산 중에도 속도 제어가 흔들리지 않도록 만들었고, 주행 안정성 및 라인트레이싱 성능이 개선되었습니다.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0" name="Google Shape;490;p53"/>
          <p:cNvSpPr txBox="1"/>
          <p:nvPr/>
        </p:nvSpPr>
        <p:spPr>
          <a:xfrm>
            <a:off x="4166800" y="3710904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1" name="Google Shape;491;p53"/>
          <p:cNvSpPr txBox="1"/>
          <p:nvPr/>
        </p:nvSpPr>
        <p:spPr>
          <a:xfrm>
            <a:off x="4166800" y="4008550"/>
            <a:ext cx="4451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▪️PID 루프 주기 안정화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▪️PWM 출력 일관성 확보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▪️직선 주행시 궤도 이탈 현상 감소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주행 영상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AGV</a:t>
            </a:r>
            <a:r>
              <a:rPr lang="ko"/>
              <a:t>란 무엇인가?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4084200" y="11286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 (Automated Guided Vehicle)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084200" y="1400475"/>
            <a:ext cx="5176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사전에 정해진 경로를 따라 자율적으로 움직이며, 사람 없이 물류나 자재를 운반하는 무인 운반 차량입니다.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산업 현장, 공장, 물류창고 등에서 널리 사용됩니다.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084200" y="3798563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이번 프로젝트에서의 역할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084200" y="214467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특징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084200" y="2402675"/>
            <a:ext cx="495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정해진 경로 기반 운행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바닥 라인, 마그네틱 테이프, QR, RFID 등 → 경로를 벗어나지 않고 반복적으로 주행 가능 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기반 위치 인식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RFID 태그, 적외선, 초음파 센서 등을 통해 현재 위치나 정지 지점 인식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 명령 수신 + 상태 보고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중앙 서버의 지시에 따라 동작하고, 자신의 위치/상태를 실시간으로 보고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084200" y="4070346"/>
            <a:ext cx="5362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▪️FSM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명령에 따라 정해진 루트를 따라 설비 간 이동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화물 자동 운반 (적재소 ↔ 벨트)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상태는 GUI/DB와 연동되어 실시간 시각화됨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25" y="1680038"/>
            <a:ext cx="3431075" cy="239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주행 사이클 </a:t>
            </a:r>
            <a:endParaRPr/>
          </a:p>
        </p:txBody>
      </p:sp>
      <p:pic>
        <p:nvPicPr>
          <p:cNvPr id="502" name="Google Shape;502;p55" title="시연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575" y="1150900"/>
            <a:ext cx="6460848" cy="3634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결론 및 고찰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7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기술적 성과</a:t>
            </a:r>
            <a:endParaRPr/>
          </a:p>
        </p:txBody>
      </p:sp>
      <p:sp>
        <p:nvSpPr>
          <p:cNvPr id="513" name="Google Shape;513;p57"/>
          <p:cNvSpPr txBox="1"/>
          <p:nvPr/>
        </p:nvSpPr>
        <p:spPr>
          <a:xfrm>
            <a:off x="4374225" y="1652525"/>
            <a:ext cx="5276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 통합 제어 흐름 구현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4" name="Google Shape;514;p57"/>
          <p:cNvSpPr txBox="1"/>
          <p:nvPr/>
        </p:nvSpPr>
        <p:spPr>
          <a:xfrm>
            <a:off x="4374225" y="25649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이기종 통신 구조 실현 (TCP / Serial / HTTP)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5" name="Google Shape;515;p57"/>
          <p:cNvSpPr txBox="1"/>
          <p:nvPr/>
        </p:nvSpPr>
        <p:spPr>
          <a:xfrm>
            <a:off x="4374225" y="347485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기반 운영 인터페이스 구성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6" name="Google Shape;516;p57"/>
          <p:cNvSpPr txBox="1"/>
          <p:nvPr/>
        </p:nvSpPr>
        <p:spPr>
          <a:xfrm>
            <a:off x="4464625" y="192980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▪️서버가 FSM 판단을 통해 AGV 및 설비를 통합 제어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▪️시스템 전체가 하나의 흐름으로 작동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descr="check mark on a check box on a paper (Provided by Getty Images)" id="517" name="Google Shape;5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75" y="1816875"/>
            <a:ext cx="3510349" cy="23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7"/>
          <p:cNvSpPr txBox="1"/>
          <p:nvPr/>
        </p:nvSpPr>
        <p:spPr>
          <a:xfrm>
            <a:off x="4464625" y="285035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장치 간 역할에 따라 최적 통신 방식 선택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통신 부하 최소화 + 반응 속도 향상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4464625" y="3740925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모니터링, 수동 제어, 이벤트 기록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운영 친화적 시각화 인터페이스 구현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통합 구조의 의의</a:t>
            </a:r>
            <a:endParaRPr/>
          </a:p>
        </p:txBody>
      </p:sp>
      <p:sp>
        <p:nvSpPr>
          <p:cNvPr id="525" name="Google Shape;525;p58"/>
          <p:cNvSpPr txBox="1"/>
          <p:nvPr/>
        </p:nvSpPr>
        <p:spPr>
          <a:xfrm>
            <a:off x="4212725" y="1762175"/>
            <a:ext cx="47943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이번 프로젝트는 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단일 장치의 개별 동작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을 넘어서, 센서 입력부터 로직 처리, 사용자 인터페이스, 데이터 기록까지의 흐름을 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 구조 속에서 유기적으로 연동하는 방향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설계되었습니다.</a:t>
            </a:r>
            <a:endParaRPr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6" name="Google Shape;526;p58"/>
          <p:cNvSpPr txBox="1"/>
          <p:nvPr/>
        </p:nvSpPr>
        <p:spPr>
          <a:xfrm>
            <a:off x="4212725" y="2622975"/>
            <a:ext cx="4860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 FSM 기반의 판단과 명령 흐름이 전체 시스템에서 일관되게 작동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 AGV, 설비, GUI, DB 간의 실시간 연동 구조 구현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 각 구성 요소가 하나의 loop 안에서 안정적으로 통합 작동</a:t>
            </a:r>
            <a:endParaRPr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7" name="Google Shape;527;p58"/>
          <p:cNvSpPr txBox="1"/>
          <p:nvPr/>
        </p:nvSpPr>
        <p:spPr>
          <a:xfrm>
            <a:off x="4212725" y="3563700"/>
            <a:ext cx="47943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📌 개별 기능 구현에 그치지 않고, 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시스템 흐름의 정합성과 통합성을 고려한 구조 설계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를 지향하였습니다.</a:t>
            </a:r>
            <a:endParaRPr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28" name="Google Shape;5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25" y="1275500"/>
            <a:ext cx="3396600" cy="3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확장성과 향후 과제</a:t>
            </a:r>
            <a:endParaRPr/>
          </a:p>
        </p:txBody>
      </p:sp>
      <p:sp>
        <p:nvSpPr>
          <p:cNvPr id="534" name="Google Shape;534;p59"/>
          <p:cNvSpPr txBox="1"/>
          <p:nvPr/>
        </p:nvSpPr>
        <p:spPr>
          <a:xfrm>
            <a:off x="4578325" y="1652525"/>
            <a:ext cx="5276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다중 AGV 확장 가능성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5" name="Google Shape;535;p59"/>
          <p:cNvSpPr txBox="1"/>
          <p:nvPr/>
        </p:nvSpPr>
        <p:spPr>
          <a:xfrm>
            <a:off x="4578325" y="25649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센서 기반 이벤트 처리 확장성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6" name="Google Shape;536;p59"/>
          <p:cNvSpPr txBox="1"/>
          <p:nvPr/>
        </p:nvSpPr>
        <p:spPr>
          <a:xfrm>
            <a:off x="4578325" y="347485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운영 인터페이스 고도화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>
            <a:off x="4668725" y="192980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▪️FSM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서버는 다수 장치 처리 가능한 구조로 설계됨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4668725" y="285035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초음파, 조도 등 추가 센서 연동 시나리오 적용 가능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9" name="Google Shape;539;p59"/>
          <p:cNvSpPr txBox="1"/>
          <p:nvPr/>
        </p:nvSpPr>
        <p:spPr>
          <a:xfrm>
            <a:off x="4668725" y="3740925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권한 관리, 필터링, 자동 제어 UI 등 개선 여지 확인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0" name="Google Shape;540;p59" title="ChatGPT Image 2025년 5월 20일 오후 09_03_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25" y="1678275"/>
            <a:ext cx="3612526" cy="240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목적 및 필요성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3735875" y="11286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배경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735875" y="1400475"/>
            <a:ext cx="53628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 도입이 증가하는 산업 현장에서는 단순한 자율 주행이 아닌, 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설비와의 협업 및 제어 통합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 점점 더 중요해지고 있습니다.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▪️설비가 멈추면 AGV도 멈춰야 함</a:t>
            </a:r>
            <a:endParaRPr sz="1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▪️출입 제어, 충전 판단, 저장소 가용성 판단 등</a:t>
            </a:r>
            <a:endParaRPr sz="1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b="1" lang="ko" sz="1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모두 중앙 판단 없이 개별 장치만으로는 불가능</a:t>
            </a:r>
            <a:endParaRPr b="1" sz="1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3735875" y="2603963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목적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3735875" y="2888652"/>
            <a:ext cx="5362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기반 하드웨어 수준의 구현을 넘어서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“AGV와 설비, GUI, DB까지”</a:t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모든 동작 흐름을 FSM 기반으로 통합 제어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것이 핵심 목적입니다.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3735875" y="368442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기술적 핵심 설계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3735875" y="3990971"/>
            <a:ext cx="5362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AGV가 RFID 위치 인식에 따라 주행 상태 자동 전이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▪️서버는 FSM으로 설비 제어 명령을 자동 판단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▪️GUI는 FSM 상태와 DB 기록을 실시간 연동하여 시각화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00" y="1132300"/>
            <a:ext cx="3264824" cy="183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00" y="3079725"/>
            <a:ext cx="3264824" cy="181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</p:txBody>
      </p:sp>
      <p:graphicFrame>
        <p:nvGraphicFramePr>
          <p:cNvPr id="158" name="Google Shape;158;p21"/>
          <p:cNvGraphicFramePr/>
          <p:nvPr/>
        </p:nvGraphicFramePr>
        <p:xfrm>
          <a:off x="360000" y="111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{91483426-4E64-4058-BED6-443E6A8349B1}</a:tableStyleId>
              </a:tblPr>
              <a:tblGrid>
                <a:gridCol w="1356575"/>
                <a:gridCol w="7018125"/>
              </a:tblGrid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 요소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개발 환경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Ubuntu 24.04, Linux 기반 서버 운영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MCU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및 펌웨어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ESP32-WROOM, Arduino IDE, C++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프로그래밍 언어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Python 3.12, C++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관제 UI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PyQt6 기반 탭형 GUI (Main / Mission / Log / Settings 등)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MySQL - 상태 기록, 미션, 사용자 데이터 저장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통신 구조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TCP (AGV ↔ 서버) / Serial (설비 ↔ 서버) / HTTP API (GUI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↔ 서버)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협업 도구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Git, GIthub, Jira, Confluence, Slack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 </a:t>
            </a:r>
            <a:r>
              <a:rPr lang="ko"/>
              <a:t>Requirements</a:t>
            </a:r>
            <a:endParaRPr/>
          </a:p>
        </p:txBody>
      </p:sp>
      <p:graphicFrame>
        <p:nvGraphicFramePr>
          <p:cNvPr id="164" name="Google Shape;164;p22"/>
          <p:cNvGraphicFramePr/>
          <p:nvPr/>
        </p:nvGraphicFramePr>
        <p:xfrm>
          <a:off x="360000" y="111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{54DC38B7-E45C-405D-BBA6-6FCC6C525246}</a:tableStyleId>
              </a:tblPr>
              <a:tblGrid>
                <a:gridCol w="620975"/>
                <a:gridCol w="3545850"/>
                <a:gridCol w="626500"/>
                <a:gridCol w="3539675"/>
              </a:tblGrid>
              <a:tr h="248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내용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내용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UR_01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AGV는 특정 장소로 이동할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UR_08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자동화된 적재 시설이 존재해야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UR_02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이동에 사용되는 AGV는 무인 주행이 가능해야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UR_09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시설은 수동 제어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가능해야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UR_03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권한 있는 사용자만 시스템에 접속할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UR_10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AGV는 자동으로 화물을 적하할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UR_04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이동 단계별 상태를 실시간으로 모니터링할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UR_11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저장소가 자동화되어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UR_05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AGV의 상태 기록을 저장하고 조회할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UR_12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저장소는 가용성을 고려해 자동으로 선택되어야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UR_06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시설의 상태를 모니터링할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UR_13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저장소는 상황에 따라 동작을 정지할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UR_07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출입은 허가된 AGV에 한해 이루어져야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System Requirements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360000" y="111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{54DC38B7-E45C-405D-BBA6-6FCC6C525246}</a:tableStyleId>
              </a:tblPr>
              <a:tblGrid>
                <a:gridCol w="551850"/>
                <a:gridCol w="1086225"/>
                <a:gridCol w="2572875"/>
                <a:gridCol w="632475"/>
                <a:gridCol w="1215575"/>
                <a:gridCol w="2401025"/>
              </a:tblGrid>
              <a:tr h="30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기능명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기능명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SR_01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모니터링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AGV의 위치, 상태, 미션 진행 상황을 실시간 확인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SR_11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자동 제어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접근에 따른 자동 개방/차단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SR_02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시설 모니터링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게이트, 벨트, 적재소 상태를 시각적으로 표시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SR_12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적재소 AGV 감지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도착 여부 감지 및 응답 수행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SR_03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권한 관리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로그인, 사용자 접근 제어 등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SR_13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적재소 자동 제어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 화물 투하 명령 수행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SR_04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작업 관리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생성, 실행, 상태 변경 및 로그 기록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SR_14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적재소 수동 제어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수동으로 화물 투하 명령 가능 (GUI 포함)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SR_05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 통제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FSM 서버가 AGV/설비를 일관된 흐름으로 제어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SR_15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벨트 이송 제어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벨트 작동/정지 명령 수행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SR_06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자동 주행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지정 경로 무인 주행 + 장애물 자동 정지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SR_16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 적재량 감지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포화 여부 감지 및 상태 보고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SR_07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적하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완료 후 자동 하역 수행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SR_17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 선택 자동화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가용성 기반 자동 저장 대상 선택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SR_08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 인식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RFID 기반으로 AGV 위치 판단 및 동작 연동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SR_18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 정지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포화 또는 중앙 명령에 따른 흐름 정지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SR_09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 보고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위치, 배터리, FSM 상태 등을 서버로 송신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SR_19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배터리 상태에 따라 충전 상태 전환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SR_10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출입 제어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출입 여부 확인 및 게이트 차단/허용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설계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